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3656" r:id="rId2"/>
  </p:sldMasterIdLst>
  <p:notesMasterIdLst>
    <p:notesMasterId r:id="rId20"/>
  </p:notesMasterIdLst>
  <p:handoutMasterIdLst>
    <p:handoutMasterId r:id="rId21"/>
  </p:handoutMasterIdLst>
  <p:sldIdLst>
    <p:sldId id="262" r:id="rId3"/>
    <p:sldId id="260" r:id="rId4"/>
    <p:sldId id="258" r:id="rId5"/>
    <p:sldId id="268" r:id="rId6"/>
    <p:sldId id="267" r:id="rId7"/>
    <p:sldId id="266" r:id="rId8"/>
    <p:sldId id="263" r:id="rId9"/>
    <p:sldId id="264" r:id="rId10"/>
    <p:sldId id="277" r:id="rId11"/>
    <p:sldId id="272" r:id="rId12"/>
    <p:sldId id="269" r:id="rId13"/>
    <p:sldId id="271" r:id="rId14"/>
    <p:sldId id="273" r:id="rId15"/>
    <p:sldId id="276" r:id="rId16"/>
    <p:sldId id="274" r:id="rId17"/>
    <p:sldId id="275" r:id="rId18"/>
    <p:sldId id="259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3"/>
  </p:normalViewPr>
  <p:slideViewPr>
    <p:cSldViewPr snapToGrid="0" snapToObjects="1" showGuides="1">
      <p:cViewPr varScale="1">
        <p:scale>
          <a:sx n="106" d="100"/>
          <a:sy n="106" d="100"/>
        </p:scale>
        <p:origin x="756" y="9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7E84B11-8086-A046-B6B7-F7A9DB5EAD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E5F8304-EF8E-7A48-A3EC-256BB4EB2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746FA-9F78-5A43-BFD1-03D27A7F3C92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E85A97-9D2F-A74D-874B-B462CB8C63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02496D-CD03-4446-AD06-43B91E1688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CC9C5-FF55-F544-A6D3-2B14C7549C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2182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2D10F-BC7E-0545-A8D3-D708044527A6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77E90-4C3A-1A40-BB34-28A95E688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2421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867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614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182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735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337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938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322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120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9D4D9A-0EBF-1E44-82EE-7C7911531D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024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763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080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679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634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622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58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268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98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F60A5-AF07-B541-AE6A-88569EB76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845" y="1122363"/>
            <a:ext cx="11807825" cy="2054225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AB18D6-A597-8B4E-A383-BD55E7799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845" y="3602037"/>
            <a:ext cx="11797067" cy="25987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DE463D-611E-7641-BE67-E50FAADA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AFFB-D433-B047-9BA8-E42A060EB3E7}" type="datetime3">
              <a:rPr lang="cs-CZ" smtClean="0"/>
              <a:t>01/09/22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BC9F34-E144-0247-B652-197C07073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6199" y="6356349"/>
            <a:ext cx="9896625" cy="320377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838B55-B834-7B40-AB95-C477904C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92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5BBB-390C-8746-8F6D-62B6435F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52AC7-CCB6-7743-BA17-958390688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134D6-2490-5248-8BDE-DBC857FAD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26196-17B1-8245-A58A-F8CFE526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613EA-3698-4344-847F-E2367A8ED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66FBF-FFBF-9746-9924-D6ECC8F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72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15BE-E091-174E-9BC7-1C1BCA6D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750E-8FBE-E846-AB80-9F86414B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1511B-D22A-1245-A98E-3D2AFE55B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5B39B-BFEB-134C-AB6F-4AB601CED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821D6-D3D4-CF41-A511-5A5AC1081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C7EB4-86D6-B743-9954-71FAD9D0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364A0-F572-C149-849B-B307CD8B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28744-8951-9A4F-A3AA-DD575AE0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9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72057-05C0-D143-BA44-BD676C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BE2FB-8405-5C4E-A05E-0DC323AF6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D6ECD-2072-7649-8717-F6947C57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331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99B7-157B-F045-9923-D12EED65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47F9E-6176-9946-A28B-E20C2D515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D7A46-18AB-7B43-B05D-7EC3E7A0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A48DC-3CD9-9542-B18D-D6CC3077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FA9E0-9FA1-6145-9530-79E7D73F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50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6A7C0-0649-6040-A91B-A51D8870E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670A8E-FAF4-EB48-A95A-5A580126D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5CAB9C-0386-8B4F-99ED-91992F80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E2BD-95EA-854F-BAB8-0CF99DE8AA7D}" type="datetime3">
              <a:rPr lang="cs-CZ" smtClean="0"/>
              <a:t>01/09/22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33C643-BAC6-384B-8391-4C4A373E6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56349"/>
            <a:ext cx="9937749" cy="309266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1B1056-E9A4-E849-AFE0-99640ED4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12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501A35-F9F4-C746-910A-0AB6C44A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96" y="1052514"/>
            <a:ext cx="11796416" cy="1593868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501E6E-0516-434B-9AFD-79C0FAE7D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497" y="2807746"/>
            <a:ext cx="11796416" cy="33779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AAA1F3-AAB7-A046-B5C1-7E0FED02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6486-B92A-5D40-B65E-EA3DE825AE5B}" type="datetime3">
              <a:rPr lang="cs-CZ" smtClean="0"/>
              <a:t>01/09/22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E67D82-BA89-E943-BE3E-6FD326C11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47011"/>
            <a:ext cx="9937749" cy="318604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5E7D21-DA7F-BC4B-ADBF-66F03AA0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8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E10C0C-49DB-714B-8253-3919EEAB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7"/>
            <a:ext cx="11799716" cy="1021977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E45FF5-CFF7-BC4B-BE44-7DE11320B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2846" y="2162287"/>
            <a:ext cx="5785204" cy="401467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0186BD-CCF8-814D-8F98-56078DF4C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49" y="2162285"/>
            <a:ext cx="5795963" cy="403849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C9FC7B-3212-0C45-8BA4-BD25FC40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B60A-F8EB-A649-BA02-2207FB45044B}" type="datetime3">
              <a:rPr lang="cs-CZ" smtClean="0"/>
              <a:t>01/09/22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71C6E2-9DD7-8649-B049-1FBCF5CC8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52876"/>
            <a:ext cx="9937749" cy="312739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D2E780-8CA4-694B-B7E2-70742E38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43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E3C6D-02AA-BD44-84A9-B919C331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315A8E6-4C0A-AA4C-9079-37AC2872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160E-3D53-D847-9A74-1C37BCEA757F}" type="datetime3">
              <a:rPr lang="cs-CZ" smtClean="0"/>
              <a:t>01/09/22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BB6F38-4D44-9840-89C1-FF42C22B0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52876"/>
            <a:ext cx="9937749" cy="312739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3DEF9F-619E-514F-B49B-61758FC0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44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414C914-950A-7942-B0E9-3FEB6F7F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DC4E-A034-0F4F-963D-96AE1C40BED7}" type="datetime3">
              <a:rPr lang="cs-CZ" smtClean="0"/>
              <a:t>01/09/22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DCF0096-0579-6045-8D0F-A71D6439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56349"/>
            <a:ext cx="9937749" cy="309266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670FDF-F365-974E-B39A-0DEC9CD4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08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A41D-18F5-2B4E-BE99-D6457D846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0582C-01B7-3F42-AD28-9B7DF4DD5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C3A37-4F77-534E-9AF3-D82BFE15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DCCB8-70AD-574C-9AA9-B02DA9D9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117F-487E-494C-9FA1-CB037C2C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16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6EA4-94EE-9E4C-9451-0C053C35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0C682-265E-EE41-A540-118A3A390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DCE98-8002-BC4F-85CF-80F1678C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00820-F6DD-5A4F-80F7-CAC42703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03D53-E799-BF42-83F0-6B6D5E02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10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D3AB-3AE5-6C49-B89B-0B3333B9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51D72-6450-1245-B950-D14EEE9BC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A13D4-2C24-4B4C-A527-27123477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6D41A-5F70-D542-B768-4CA673DB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84A22-3709-7E43-ADD3-04B31F1D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22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6D6CC12-ACA0-634F-80C9-39820930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7"/>
            <a:ext cx="11798620" cy="1021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dirty="0"/>
              <a:t>Nadpis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F40DBE-8FC7-7448-B1A4-0F1683F3C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294" y="2229316"/>
            <a:ext cx="11798619" cy="3973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F516F3-F99B-5944-9236-CEAA13395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3497" y="6356350"/>
            <a:ext cx="926054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D0002-C91F-8548-89A7-9BF65FF7DADF}" type="datetime3">
              <a:rPr lang="cs-CZ" smtClean="0"/>
              <a:t>01/09/22</a:t>
            </a:fld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D98F16-2029-8D49-91DD-2C737D88D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213" y="6356349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44BAA-1A06-B141-8215-9D88CF6A720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D62A909B-22CA-3945-A5C2-F5DBFE050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7129" y="6356351"/>
            <a:ext cx="9935695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text</a:t>
            </a:r>
            <a:endParaRPr lang="cs-CZ" dirty="0"/>
          </a:p>
        </p:txBody>
      </p:sp>
      <p:pic>
        <p:nvPicPr>
          <p:cNvPr id="39" name="Obrázek 38" descr="Obsah obrázku hodiny, objekt, interiér, zeď&#10;&#10;&#10;&#10;Popis se vygeneroval automaticky.">
            <a:extLst>
              <a:ext uri="{FF2B5EF4-FFF2-40B4-BE49-F238E27FC236}">
                <a16:creationId xmlns:a16="http://schemas.microsoft.com/office/drawing/2014/main" id="{2A2612D7-6992-6D4C-B8CE-C0B16258E9B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00196" y="199671"/>
            <a:ext cx="6223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73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19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  <p15:guide id="5" pos="121" userDrawn="1">
          <p15:clr>
            <a:srgbClr val="F26B43"/>
          </p15:clr>
        </p15:guide>
        <p15:guide id="6" pos="7559" userDrawn="1">
          <p15:clr>
            <a:srgbClr val="F26B43"/>
          </p15:clr>
        </p15:guide>
        <p15:guide id="7" pos="3772" userDrawn="1">
          <p15:clr>
            <a:srgbClr val="F26B43"/>
          </p15:clr>
        </p15:guide>
        <p15:guide id="8" pos="3908" userDrawn="1">
          <p15:clr>
            <a:srgbClr val="F26B43"/>
          </p15:clr>
        </p15:guide>
        <p15:guide id="9" orient="horz" pos="2001" userDrawn="1">
          <p15:clr>
            <a:srgbClr val="F26B43"/>
          </p15:clr>
        </p15:guide>
        <p15:guide id="10" pos="7151" userDrawn="1">
          <p15:clr>
            <a:srgbClr val="F26B43"/>
          </p15:clr>
        </p15:guide>
        <p15:guide id="11" pos="7038" userDrawn="1">
          <p15:clr>
            <a:srgbClr val="F26B43"/>
          </p15:clr>
        </p15:guide>
        <p15:guide id="12" orient="horz" pos="3997" userDrawn="1">
          <p15:clr>
            <a:srgbClr val="F26B43"/>
          </p15:clr>
        </p15:guide>
        <p15:guide id="13" pos="3659" userDrawn="1">
          <p15:clr>
            <a:srgbClr val="F26B43"/>
          </p15:clr>
        </p15:guide>
        <p15:guide id="14" orient="horz" pos="2432" userDrawn="1">
          <p15:clr>
            <a:srgbClr val="F26B43"/>
          </p15:clr>
        </p15:guide>
        <p15:guide id="15" orient="horz" pos="3906" userDrawn="1">
          <p15:clr>
            <a:srgbClr val="F26B43"/>
          </p15:clr>
        </p15:guide>
        <p15:guide id="16" orient="horz" pos="527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  <p15:guide id="18" pos="710" userDrawn="1">
          <p15:clr>
            <a:srgbClr val="F26B43"/>
          </p15:clr>
        </p15:guide>
        <p15:guide id="19" pos="77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2C198-AF9F-0A41-9A82-28EC7DDD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5F5F5-E124-A54B-9981-D7FA5E3DE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942D7-B669-9940-B52D-60CF522EF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BC748-752E-9E47-952B-1B6B12A8FBCB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2DEF7-65E0-8647-8D41-57980F1E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E33C7-0C21-634B-9232-89AED6692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91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3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1BD6DA5-9406-D149-A9F0-945994702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0" y="6156960"/>
            <a:ext cx="1651000" cy="1905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AA61AF7-0A68-1346-8A03-3E8C31A1B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899340"/>
            <a:ext cx="5334000" cy="111760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387BDEE9-C729-8AD4-6F10-748C9C6FA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75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7"/>
            <a:ext cx="11798620" cy="1021977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A499"/>
                </a:solidFill>
              </a:rPr>
              <a:t>Schéma dobývací metody </a:t>
            </a:r>
            <a:endParaRPr lang="cs-CZ" sz="4000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C6B7F75C-C32F-F774-5A38-008D1963B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8177" y="2294402"/>
            <a:ext cx="10705171" cy="3847171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9E0A9F-6A06-914F-8AA0-3014FE5C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0F4-BF1A-6943-90A1-C642162085CA}" type="datetime3">
              <a:rPr lang="cs-CZ" smtClean="0"/>
              <a:t>01/09/22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4BDB5-6540-C34B-8087-39B427E4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200" i="1" dirty="0"/>
              <a:t>„Těžba nerostů v ČR (minulost a budoucnost)“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882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8"/>
            <a:ext cx="11798620" cy="801712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A499"/>
                </a:solidFill>
              </a:rPr>
              <a:t>Řez dobývaným blokem </a:t>
            </a:r>
            <a:endParaRPr lang="cs-CZ" sz="4000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25C2C60-A73B-03B4-C412-B7C03B5A8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825" b="2071"/>
          <a:stretch/>
        </p:blipFill>
        <p:spPr>
          <a:xfrm>
            <a:off x="2815627" y="1855959"/>
            <a:ext cx="5750785" cy="4055953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9E0A9F-6A06-914F-8AA0-3014FE5C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0F4-BF1A-6943-90A1-C642162085CA}" type="datetime3">
              <a:rPr lang="cs-CZ" smtClean="0"/>
              <a:t>01/09/22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4BDB5-6540-C34B-8087-39B427E4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200" i="1" dirty="0"/>
              <a:t>„Těžba nerostů v ČR (minulost a budoucnost)“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27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7"/>
            <a:ext cx="11798620" cy="1021977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A499"/>
                </a:solidFill>
              </a:rPr>
              <a:t>Návrh větrání lokality Český Krumlov </a:t>
            </a:r>
            <a:endParaRPr lang="cs-CZ" sz="4000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3E40973C-2B98-8E02-0514-F45942716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362" b="17154"/>
          <a:stretch/>
        </p:blipFill>
        <p:spPr>
          <a:xfrm>
            <a:off x="1446247" y="2453489"/>
            <a:ext cx="8864636" cy="3431264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9E0A9F-6A06-914F-8AA0-3014FE5C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0F4-BF1A-6943-90A1-C642162085CA}" type="datetime3">
              <a:rPr lang="cs-CZ" smtClean="0"/>
              <a:t>01/09/22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4BDB5-6540-C34B-8087-39B427E4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200" i="1" dirty="0"/>
              <a:t>„Těžba nerostů v ČR (minulost a budoucnost)“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7696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7"/>
            <a:ext cx="11798620" cy="1021977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A499"/>
                </a:solidFill>
              </a:rPr>
              <a:t>Technologické schéma drcení grafitové rudy</a:t>
            </a:r>
            <a:endParaRPr lang="cs-CZ" sz="40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9E0A9F-6A06-914F-8AA0-3014FE5C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0F4-BF1A-6943-90A1-C642162085CA}" type="datetime3">
              <a:rPr lang="cs-CZ" smtClean="0"/>
              <a:t>01/09/22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4BDB5-6540-C34B-8087-39B427E4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200" i="1" dirty="0"/>
              <a:t>„Těžba nerostů v ČR (minulost a budoucnost)“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12</a:t>
            </a:fld>
            <a:endParaRPr lang="cs-CZ"/>
          </a:p>
        </p:txBody>
      </p:sp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DDB18FC4-5BC5-8BEC-EB86-1C4D56B55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2441" y="2393175"/>
            <a:ext cx="7716644" cy="3646449"/>
          </a:xfrm>
        </p:spPr>
      </p:pic>
    </p:spTree>
    <p:extLst>
      <p:ext uri="{BB962C8B-B14F-4D97-AF65-F5344CB8AC3E}">
        <p14:creationId xmlns:p14="http://schemas.microsoft.com/office/powerpoint/2010/main" val="2481225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7"/>
            <a:ext cx="11798620" cy="1021977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A499"/>
                </a:solidFill>
              </a:rPr>
              <a:t>Návrh dispozičního uspořádání drtírny grafitové rudy </a:t>
            </a:r>
            <a:endParaRPr lang="cs-CZ" sz="40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9E0A9F-6A06-914F-8AA0-3014FE5C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0F4-BF1A-6943-90A1-C642162085CA}" type="datetime3">
              <a:rPr lang="cs-CZ" smtClean="0"/>
              <a:t>01/09/22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4BDB5-6540-C34B-8087-39B427E4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200" i="1" dirty="0"/>
              <a:t>„Těžba nerostů v ČR (minulost a budoucnost)“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13</a:t>
            </a:fld>
            <a:endParaRPr lang="cs-CZ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B0D24559-D60D-5E62-7FCD-D2A035427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98246" y="2228850"/>
            <a:ext cx="6205034" cy="3975100"/>
          </a:xfrm>
        </p:spPr>
      </p:pic>
    </p:spTree>
    <p:extLst>
      <p:ext uri="{BB962C8B-B14F-4D97-AF65-F5344CB8AC3E}">
        <p14:creationId xmlns:p14="http://schemas.microsoft.com/office/powerpoint/2010/main" val="2769886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8"/>
            <a:ext cx="11798620" cy="756446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A499"/>
                </a:solidFill>
              </a:rPr>
              <a:t>Technologické schéma zpracování grafitové rudy</a:t>
            </a:r>
            <a:endParaRPr lang="cs-CZ" sz="40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9E0A9F-6A06-914F-8AA0-3014FE5C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0F4-BF1A-6943-90A1-C642162085CA}" type="datetime3">
              <a:rPr lang="cs-CZ" smtClean="0"/>
              <a:t>01/09/22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4BDB5-6540-C34B-8087-39B427E4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200" i="1" dirty="0"/>
              <a:t>„Těžba nerostů v ČR (minulost a budoucnost)“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14</a:t>
            </a:fld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636356D-7846-B873-AF39-3FCEFA10D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 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D0B1496-7DA1-0A58-A91F-B6D72CE30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914" y="1810694"/>
            <a:ext cx="6359437" cy="448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33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7"/>
            <a:ext cx="11798620" cy="1021977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A499"/>
                </a:solidFill>
              </a:rPr>
              <a:t>Celkový model zpracovatelského závodu grafitové rudy</a:t>
            </a:r>
            <a:endParaRPr lang="cs-CZ" sz="40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9E0A9F-6A06-914F-8AA0-3014FE5C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0F4-BF1A-6943-90A1-C642162085CA}" type="datetime3">
              <a:rPr lang="cs-CZ" smtClean="0"/>
              <a:t>01/09/22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4BDB5-6540-C34B-8087-39B427E4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200" i="1" dirty="0"/>
              <a:t>„Těžba nerostů v ČR (minulost a budoucnost)“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15</a:t>
            </a:fld>
            <a:endParaRPr lang="cs-CZ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020361FD-D51C-3DC3-EF49-0365FC03C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8193" y="2076224"/>
            <a:ext cx="6890539" cy="4127612"/>
          </a:xfrm>
        </p:spPr>
      </p:pic>
    </p:spTree>
    <p:extLst>
      <p:ext uri="{BB962C8B-B14F-4D97-AF65-F5344CB8AC3E}">
        <p14:creationId xmlns:p14="http://schemas.microsoft.com/office/powerpoint/2010/main" val="2413376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9EA5466-EA04-5F40-8B3D-430DA20B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8574-6581-B943-9544-53578E1A0E6E}" type="datetime3">
              <a:rPr lang="cs-CZ" smtClean="0"/>
              <a:t>01/09/22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B228093-4893-764A-89E9-6B9C6335F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200" i="1" dirty="0"/>
              <a:t>„Těžba nerostů v ČR (minulost a budoucnost)“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5A0DD5F-9D7C-234D-BBCB-4B088545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16</a:t>
            </a:fld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DDB3C1C-78A3-FD45-9288-66B6297FA8A9}"/>
              </a:ext>
            </a:extLst>
          </p:cNvPr>
          <p:cNvSpPr/>
          <p:nvPr/>
        </p:nvSpPr>
        <p:spPr>
          <a:xfrm>
            <a:off x="3451861" y="1840230"/>
            <a:ext cx="5280660" cy="70788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cs-CZ" sz="40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Děkuji za pozornost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408D255-5881-3A44-BC2B-29C775205970}"/>
              </a:ext>
            </a:extLst>
          </p:cNvPr>
          <p:cNvSpPr/>
          <p:nvPr/>
        </p:nvSpPr>
        <p:spPr>
          <a:xfrm>
            <a:off x="3048000" y="3500527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0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Ing. Vladimír Slivka, CSc., </a:t>
            </a:r>
            <a:r>
              <a:rPr lang="cs-CZ" sz="2000" b="1" dirty="0" err="1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dr.h.c</a:t>
            </a:r>
            <a:r>
              <a:rPr lang="cs-CZ" sz="20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endParaRPr lang="cs-CZ" dirty="0"/>
          </a:p>
          <a:p>
            <a:pPr algn="ctr"/>
            <a:r>
              <a:rPr lang="cs-CZ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+420 596 994 366</a:t>
            </a:r>
          </a:p>
          <a:p>
            <a:pPr algn="ctr"/>
            <a:endParaRPr lang="cs-CZ" dirty="0">
              <a:solidFill>
                <a:srgbClr val="00A4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vladimir.slivka@vsb.cz</a:t>
            </a:r>
          </a:p>
          <a:p>
            <a:pPr algn="ctr"/>
            <a:endParaRPr lang="cs-CZ" b="1" dirty="0">
              <a:solidFill>
                <a:srgbClr val="00A4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b="1" dirty="0" err="1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www.vsb.cz</a:t>
            </a:r>
            <a:endParaRPr lang="cs-CZ" b="1" dirty="0">
              <a:solidFill>
                <a:srgbClr val="00A4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7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C7814-19D0-D044-AD35-ED9091139A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dirty="0">
                <a:solidFill>
                  <a:srgbClr val="00A499"/>
                </a:solidFill>
              </a:rPr>
              <a:t>Těžba nerostů v ČR </a:t>
            </a:r>
            <a:br>
              <a:rPr lang="cs-CZ" sz="4800" dirty="0">
                <a:solidFill>
                  <a:srgbClr val="00A499"/>
                </a:solidFill>
              </a:rPr>
            </a:br>
            <a:r>
              <a:rPr lang="cs-CZ" sz="4800" dirty="0">
                <a:solidFill>
                  <a:srgbClr val="00A499"/>
                </a:solidFill>
              </a:rPr>
              <a:t>(minulost a budoucnost)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462E6A-BA43-6348-924A-E49976C562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Prof. Ing. Vladimír Slivka, CSc., </a:t>
            </a:r>
            <a:r>
              <a:rPr lang="cs-CZ" dirty="0" err="1"/>
              <a:t>dr.h.c</a:t>
            </a:r>
            <a:r>
              <a:rPr lang="cs-CZ" dirty="0"/>
              <a:t>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8121F1-3D8E-594F-90DB-4F0B98C0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AFFB-D433-B047-9BA8-E42A060EB3E7}" type="datetime3">
              <a:rPr lang="cs-CZ" smtClean="0"/>
              <a:t>01/09/22</a:t>
            </a:fld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A7925D-4BBE-3C40-9FF4-E3054648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164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7"/>
            <a:ext cx="11798620" cy="1021977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A499"/>
                </a:solidFill>
              </a:rPr>
              <a:t>Jak jsme na tom, a jakou budoucnost lze očekávat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D458C-E8D2-6548-A2AB-3A6B2DCCB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94" y="2231570"/>
            <a:ext cx="11798619" cy="3971687"/>
          </a:xfrm>
        </p:spPr>
        <p:txBody>
          <a:bodyPr/>
          <a:lstStyle/>
          <a:p>
            <a:pPr marL="0" indent="0">
              <a:buNone/>
            </a:pPr>
            <a:r>
              <a:rPr lang="cs-CZ" sz="3200" dirty="0"/>
              <a:t>Rozdělení těžených surovin do základních skupin: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Energetické suroviny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Nerudní suroviny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Rudní suroviny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9E0A9F-6A06-914F-8AA0-3014FE5C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0F4-BF1A-6943-90A1-C642162085CA}" type="datetime3">
              <a:rPr lang="cs-CZ" smtClean="0"/>
              <a:t>01/09/22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4BDB5-6540-C34B-8087-39B427E4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200" i="1" dirty="0"/>
              <a:t>„Těžba nerostů v ČR (minulost a budoucnost)“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180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7"/>
            <a:ext cx="11798620" cy="1021977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A499"/>
                </a:solidFill>
              </a:rPr>
              <a:t>Energetické suroviny 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D458C-E8D2-6548-A2AB-3A6B2DCCB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94" y="2231570"/>
            <a:ext cx="11798619" cy="3971687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/>
              <a:t>1. Černé uhlí: </a:t>
            </a:r>
            <a:r>
              <a:rPr lang="cs-CZ" dirty="0"/>
              <a:t>	z hlediska státní energetické koncepce ČR (SEK) </a:t>
            </a:r>
          </a:p>
          <a:p>
            <a:pPr marL="0" indent="0">
              <a:buNone/>
            </a:pPr>
            <a:r>
              <a:rPr lang="cs-CZ" dirty="0"/>
              <a:t>		„bezvýznamné“</a:t>
            </a:r>
            <a:r>
              <a:rPr lang="cs-CZ" dirty="0">
                <a:sym typeface="Symbol" panose="05050102010706020507" pitchFamily="18" charset="2"/>
              </a:rPr>
              <a:t> </a:t>
            </a:r>
            <a:r>
              <a:rPr lang="cs-CZ" b="1" dirty="0">
                <a:sym typeface="Symbol" panose="05050102010706020507" pitchFamily="18" charset="2"/>
              </a:rPr>
              <a:t></a:t>
            </a:r>
            <a:r>
              <a:rPr lang="cs-CZ" dirty="0">
                <a:sym typeface="Symbol" panose="05050102010706020507" pitchFamily="18" charset="2"/>
              </a:rPr>
              <a:t> Jediná těžená lokalita ČSM – Sever, Jih.</a:t>
            </a:r>
          </a:p>
          <a:p>
            <a:pPr marL="0" indent="0">
              <a:buNone/>
            </a:pPr>
            <a:r>
              <a:rPr lang="cs-CZ" dirty="0">
                <a:sym typeface="Symbol" panose="05050102010706020507" pitchFamily="18" charset="2"/>
              </a:rPr>
              <a:t>		Není podstatné jestli těžba skončí 2023 nebo 2025 </a:t>
            </a:r>
            <a:r>
              <a:rPr lang="cs-CZ" b="1" dirty="0">
                <a:sym typeface="Symbol" panose="05050102010706020507" pitchFamily="18" charset="2"/>
              </a:rPr>
              <a:t> černé uhlí v ČR KONČÍ !</a:t>
            </a:r>
            <a:endParaRPr lang="cs-CZ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cs-CZ" dirty="0">
                <a:sym typeface="Symbol" panose="05050102010706020507" pitchFamily="18" charset="2"/>
              </a:rPr>
              <a:t>		</a:t>
            </a:r>
            <a:endParaRPr lang="cs-CZ" dirty="0"/>
          </a:p>
          <a:p>
            <a:pPr marL="0" indent="0">
              <a:buNone/>
            </a:pPr>
            <a:r>
              <a:rPr lang="cs-CZ" sz="2000" b="1" dirty="0"/>
              <a:t>2. Hnědé uhlí:</a:t>
            </a:r>
            <a:r>
              <a:rPr lang="cs-CZ" dirty="0"/>
              <a:t>	Současná energetická krize otevírá otázku volatility data ukončení těžby této suroviny v ČR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000" b="1" dirty="0"/>
              <a:t>3. Uran:		</a:t>
            </a:r>
            <a:r>
              <a:rPr lang="cs-CZ" dirty="0"/>
              <a:t>Zásadní problém je společenská „nálada“ ve vztahu k radioaktivním surovinám. Z hlediska geologicky ověřených lokalit 		existuje reálná možnost „rychlého“ otevření ložiska </a:t>
            </a:r>
            <a:r>
              <a:rPr lang="cs-CZ" b="1" dirty="0"/>
              <a:t>Brzkov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4. Ropa, plyn:	</a:t>
            </a:r>
            <a:r>
              <a:rPr lang="cs-CZ" dirty="0"/>
              <a:t>Lokální záležitost a z pohledu predikce marginální možnost výrazně ovlivnit SEK</a:t>
            </a:r>
            <a:endParaRPr lang="cs-CZ" sz="2000" b="1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9E0A9F-6A06-914F-8AA0-3014FE5C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0F4-BF1A-6943-90A1-C642162085CA}" type="datetime3">
              <a:rPr lang="cs-CZ" smtClean="0"/>
              <a:t>01/09/22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4BDB5-6540-C34B-8087-39B427E4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200" i="1" dirty="0"/>
              <a:t>„Těžba nerostů v ČR (minulost a budoucnost)“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482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0" y="1298691"/>
            <a:ext cx="11798620" cy="1021977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A499"/>
                </a:solidFill>
              </a:rPr>
              <a:t>Nerudní suroviny 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D458C-E8D2-6548-A2AB-3A6B2DCCB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721" y="2231570"/>
            <a:ext cx="9569513" cy="39716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000" dirty="0"/>
              <a:t>Již dnes nejvýznamnější skupina surovin v ČR, která v oblasti těženého a stříleného kameniva je nepostradatelná pro rozvoj stavebnictví a s ním souvisejících oborů.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0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000" dirty="0"/>
              <a:t>Hlavní a společné riziko při těžbě nerudních surovin jsou především legislativní aspekty bránící rozvoji těžebních aktivit v tomto oboru s výrazným akcentem na životní prostředí.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9E0A9F-6A06-914F-8AA0-3014FE5C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0F4-BF1A-6943-90A1-C642162085CA}" type="datetime3">
              <a:rPr lang="cs-CZ" smtClean="0"/>
              <a:t>01/09/22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4BDB5-6540-C34B-8087-39B427E4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200" i="1" dirty="0"/>
              <a:t>„Těžba nerostů v ČR (minulost a budoucnost)“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466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7"/>
            <a:ext cx="11798620" cy="1021977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A499"/>
                </a:solidFill>
              </a:rPr>
              <a:t>Rudní suroviny 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D458C-E8D2-6548-A2AB-3A6B2DCCB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545" y="2109457"/>
            <a:ext cx="10330004" cy="38748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Po roce 1993, vznikem samostatné ČR překotný útlum rudního hornictví – minulost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V současné době v ČR netěžíme žádné rudní suroviny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Budoucnost – v souvislosti s aktivitami EU směrem ke kritickým surovinám, lze očekávat renesanci českého rudního hornictví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Hlavním rizikem při rozvoji rudního hornictví v ČR nejsou problémy spojené s otvírkou a těžbou, ale s technologiemi pro zpracování vytěžené suroviny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9E0A9F-6A06-914F-8AA0-3014FE5C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0F4-BF1A-6943-90A1-C642162085CA}" type="datetime3">
              <a:rPr lang="cs-CZ" smtClean="0"/>
              <a:t>01/09/22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4BDB5-6540-C34B-8087-39B427E4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200" i="1" dirty="0"/>
              <a:t>„Těžba nerostů v ČR (minulost a budoucnost)“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74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1" y="1002903"/>
            <a:ext cx="8272144" cy="6748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Seznam EU kritických surovin (CRM)</a:t>
            </a:r>
          </a:p>
        </p:txBody>
      </p:sp>
      <p:pic>
        <p:nvPicPr>
          <p:cNvPr id="8" name="Zástupný obsah 7" descr="Obsah obrázku stůl&#10;&#10;Popis byl vytvořen automaticky">
            <a:extLst>
              <a:ext uri="{FF2B5EF4-FFF2-40B4-BE49-F238E27FC236}">
                <a16:creationId xmlns:a16="http://schemas.microsoft.com/office/drawing/2014/main" id="{53015D37-56C9-8CD9-1129-D37725BF8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9438"/>
          <a:stretch/>
        </p:blipFill>
        <p:spPr>
          <a:xfrm>
            <a:off x="227012" y="1621816"/>
            <a:ext cx="10402195" cy="5047272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9E0A9F-6A06-914F-8AA0-3014FE5C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0F4-BF1A-6943-90A1-C642162085CA}" type="datetime3">
              <a:rPr lang="cs-CZ" smtClean="0"/>
              <a:t>01/09/22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4BDB5-6540-C34B-8087-39B427E4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200" i="1" dirty="0"/>
              <a:t>„Těžba nerostů v ČR (minulost a budoucnost)“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505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260910"/>
            <a:ext cx="11798620" cy="815314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A499"/>
                </a:solidFill>
              </a:rPr>
              <a:t>Grafit</a:t>
            </a:r>
            <a:endParaRPr lang="cs-CZ" sz="40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9E0A9F-6A06-914F-8AA0-3014FE5C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0F4-BF1A-6943-90A1-C642162085CA}" type="datetime3">
              <a:rPr lang="cs-CZ" smtClean="0"/>
              <a:t>01/09/22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4BDB5-6540-C34B-8087-39B427E4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200" i="1" dirty="0"/>
              <a:t>„Těžba nerostů v ČR (minulost a budoucnost)“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7</a:t>
            </a:fld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E07F85D-0C9C-BE7F-C079-DB19F5E72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2" y="2382408"/>
            <a:ext cx="11798619" cy="3973942"/>
          </a:xfrm>
        </p:spPr>
        <p:txBody>
          <a:bodyPr/>
          <a:lstStyle/>
          <a:p>
            <a:pPr marL="914400" lvl="1" indent="-457200">
              <a:buAutoNum type="arabicPeriod"/>
            </a:pPr>
            <a:r>
              <a:rPr lang="cs-CZ" dirty="0"/>
              <a:t>Metodika výběru vhodné těžební metody a technologií, nová dobývací metoda </a:t>
            </a:r>
          </a:p>
          <a:p>
            <a:pPr marL="457200" lvl="1" indent="0">
              <a:buNone/>
            </a:pPr>
            <a:r>
              <a:rPr lang="cs-CZ" dirty="0"/>
              <a:t>	pro lokalitu Český Krumlov spolu s návrhem větrání</a:t>
            </a:r>
          </a:p>
          <a:p>
            <a:pPr marL="457200" lvl="1" indent="0">
              <a:buNone/>
            </a:pPr>
            <a:r>
              <a:rPr lang="cs-CZ" dirty="0"/>
              <a:t>	(Šancer J., Hudeček V., </a:t>
            </a:r>
            <a:r>
              <a:rPr lang="cs-CZ" dirty="0" err="1"/>
              <a:t>Zubíček</a:t>
            </a:r>
            <a:r>
              <a:rPr lang="cs-CZ" dirty="0"/>
              <a:t> V., Zapletal P.)</a:t>
            </a:r>
          </a:p>
          <a:p>
            <a:pPr marL="457200" lvl="1" indent="0">
              <a:buNone/>
            </a:pPr>
            <a:endParaRPr lang="cs-CZ" dirty="0"/>
          </a:p>
          <a:p>
            <a:pPr marL="914400" lvl="1" indent="-457200">
              <a:buAutoNum type="arabicPeriod" startAt="2"/>
            </a:pPr>
            <a:r>
              <a:rPr lang="cs-CZ" dirty="0"/>
              <a:t>Technologie úpravy grafitu na lokalitě </a:t>
            </a:r>
            <a:r>
              <a:rPr lang="cs-CZ" dirty="0" err="1"/>
              <a:t>Lazec</a:t>
            </a:r>
            <a:r>
              <a:rPr lang="cs-CZ" dirty="0"/>
              <a:t> a Městský vrch</a:t>
            </a:r>
          </a:p>
          <a:p>
            <a:pPr marL="457200" lvl="1" indent="0">
              <a:buNone/>
            </a:pPr>
            <a:r>
              <a:rPr lang="cs-CZ" dirty="0"/>
              <a:t>	(Botula J., </a:t>
            </a:r>
            <a:r>
              <a:rPr lang="cs-CZ" dirty="0" err="1"/>
              <a:t>Dospiva</a:t>
            </a:r>
            <a:r>
              <a:rPr lang="cs-CZ" dirty="0"/>
              <a:t> P.)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6808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8"/>
            <a:ext cx="11798620" cy="815314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A499"/>
                </a:solidFill>
              </a:rPr>
              <a:t>Podélný řez ložiskem </a:t>
            </a:r>
            <a:r>
              <a:rPr lang="cs-CZ" sz="4000" dirty="0" err="1">
                <a:solidFill>
                  <a:srgbClr val="00A499"/>
                </a:solidFill>
              </a:rPr>
              <a:t>Lazec</a:t>
            </a:r>
            <a:r>
              <a:rPr lang="cs-CZ" sz="4000" dirty="0">
                <a:solidFill>
                  <a:srgbClr val="00A499"/>
                </a:solidFill>
              </a:rPr>
              <a:t> </a:t>
            </a:r>
            <a:endParaRPr lang="cs-CZ" sz="4000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6C1A1956-8A46-B766-F103-5DDA02FBC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1466662" y="1869561"/>
            <a:ext cx="8853682" cy="4486788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9E0A9F-6A06-914F-8AA0-3014FE5C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0F4-BF1A-6943-90A1-C642162085CA}" type="datetime3">
              <a:rPr lang="cs-CZ" smtClean="0"/>
              <a:t>01/09/22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4BDB5-6540-C34B-8087-39B427E4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200" i="1" dirty="0"/>
              <a:t>„Těžba nerostů v ČR (minulost a budoucnost)“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4856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12 HGF CZ verze" id="{DCE79C47-1436-EB44-88CA-EA12DE060327}" vid="{E390315D-B12C-D845-9DA4-DCCC396DC24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12 HGF CZ verze" id="{DCE79C47-1436-EB44-88CA-EA12DE060327}" vid="{768747DA-B145-894B-BD52-168ED830D840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511(1)</Template>
  <TotalTime>208</TotalTime>
  <Words>622</Words>
  <Application>Microsoft Office PowerPoint</Application>
  <PresentationFormat>Širokoúhlá obrazovka</PresentationFormat>
  <Paragraphs>118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Motiv Office</vt:lpstr>
      <vt:lpstr>Custom Design</vt:lpstr>
      <vt:lpstr>Prezentace aplikace PowerPoint</vt:lpstr>
      <vt:lpstr>Těžba nerostů v ČR  (minulost a budoucnost)</vt:lpstr>
      <vt:lpstr>Jak jsme na tom, a jakou budoucnost lze očekávat</vt:lpstr>
      <vt:lpstr>Energetické suroviny </vt:lpstr>
      <vt:lpstr>Nerudní suroviny </vt:lpstr>
      <vt:lpstr>Rudní suroviny </vt:lpstr>
      <vt:lpstr>Seznam EU kritických surovin (CRM)</vt:lpstr>
      <vt:lpstr>Grafit</vt:lpstr>
      <vt:lpstr>Podélný řez ložiskem Lazec </vt:lpstr>
      <vt:lpstr>Schéma dobývací metody </vt:lpstr>
      <vt:lpstr>Řez dobývaným blokem </vt:lpstr>
      <vt:lpstr>Návrh větrání lokality Český Krumlov </vt:lpstr>
      <vt:lpstr>Technologické schéma drcení grafitové rudy</vt:lpstr>
      <vt:lpstr>Návrh dispozičního uspořádání drtírny grafitové rudy </vt:lpstr>
      <vt:lpstr>Technologické schéma zpracování grafitové rudy</vt:lpstr>
      <vt:lpstr>Celkový model zpracovatelského závodu grafitové rudy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Stejskalova</dc:creator>
  <cp:lastModifiedBy>Jana Stejskalova</cp:lastModifiedBy>
  <cp:revision>7</cp:revision>
  <dcterms:created xsi:type="dcterms:W3CDTF">2022-08-24T09:04:03Z</dcterms:created>
  <dcterms:modified xsi:type="dcterms:W3CDTF">2022-09-01T10:32:17Z</dcterms:modified>
</cp:coreProperties>
</file>